
<file path=[Content_Types].xml><?xml version="1.0" encoding="utf-8"?>
<Types xmlns="http://schemas.openxmlformats.org/package/2006/content-types">
  <Default ContentType="application/xml" Extension="xml"/>
  <Default ContentType="image/jpeg" Extension="jpeg"/>
  <Default ContentType="image/tif" Extension="tif"/>
  <Default ContentType="application/vnd.openxmlformats-officedocument.presentationml.printerSettings" Extension="bin"/>
  <Default ContentType="application/vnd.openxmlformats-package.relationships+xml" Extension="rels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79" r:id="rId3"/>
    <p:sldId id="257" r:id="rId4"/>
    <p:sldId id="274" r:id="rId5"/>
    <p:sldId id="275" r:id="rId6"/>
    <p:sldId id="277" r:id="rId7"/>
    <p:sldId id="276" r:id="rId8"/>
    <p:sldId id="278" r:id="rId9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C66E0173-DCBB-D147-AB5D-D887365E2E01}">
          <p14:sldIdLst>
            <p14:sldId id="264"/>
            <p14:sldId id="279"/>
            <p14:sldId id="257"/>
            <p14:sldId id="274"/>
            <p14:sldId id="275"/>
            <p14:sldId id="277"/>
            <p14:sldId id="276"/>
            <p14:sldId id="278"/>
          </p14:sldIdLst>
        </p14:section>
        <p14:section name="Abschnitt ohne Titel" id="{EE7C19A2-1EFB-C745-87E3-3C62EAE30A8E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2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865438"/>
            <a:ext cx="7772400" cy="674538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Helvetica Light"/>
                <a:cs typeface="Helvetica Light"/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240E-DB16-EC48-A3CE-0DC151347EE5}" type="datetimeFigureOut">
              <a:rPr lang="de-DE" smtClean="0"/>
              <a:t>23/08/15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5F8D-2313-0D47-A8AF-52647F39F4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3464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240E-DB16-EC48-A3CE-0DC151347EE5}" type="datetimeFigureOut">
              <a:rPr lang="de-DE" smtClean="0"/>
              <a:t>23/08/15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5F8D-2313-0D47-A8AF-52647F39F4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74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892970" y="4723805"/>
            <a:ext cx="7358063" cy="1000125"/>
          </a:xfrm>
          <a:prstGeom prst="rect">
            <a:avLst/>
          </a:prstGeom>
        </p:spPr>
        <p:txBody>
          <a:bodyPr lIns="64291" tIns="32146" rIns="64291" bIns="32146" anchor="b"/>
          <a:lstStyle/>
          <a:p>
            <a:pPr lvl="0">
              <a:defRPr sz="1800"/>
            </a:pPr>
            <a:r>
              <a:rPr sz="5600"/>
              <a:t>Titeltext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892970" y="5759649"/>
            <a:ext cx="7358063" cy="794742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200"/>
            </a:lvl1pPr>
            <a:lvl2pPr marL="0" indent="160721" algn="ctr">
              <a:spcBef>
                <a:spcPts val="0"/>
              </a:spcBef>
              <a:buSzTx/>
              <a:buNone/>
              <a:defRPr sz="2200"/>
            </a:lvl2pPr>
            <a:lvl3pPr marL="0" indent="321440" algn="ctr">
              <a:spcBef>
                <a:spcPts val="0"/>
              </a:spcBef>
              <a:buSzTx/>
              <a:buNone/>
              <a:defRPr sz="2200"/>
            </a:lvl3pPr>
            <a:lvl4pPr marL="0" indent="482161" algn="ctr">
              <a:spcBef>
                <a:spcPts val="0"/>
              </a:spcBef>
              <a:buSzTx/>
              <a:buNone/>
              <a:defRPr sz="2200"/>
            </a:lvl4pPr>
            <a:lvl5pPr marL="0" indent="642882" algn="ctr">
              <a:spcBef>
                <a:spcPts val="0"/>
              </a:spcBef>
              <a:buSzTx/>
              <a:buNone/>
              <a:defRPr sz="2200"/>
            </a:lvl5pPr>
          </a:lstStyle>
          <a:p>
            <a:pPr lvl="0">
              <a:defRPr sz="1800"/>
            </a:pPr>
            <a:r>
              <a:rPr sz="2200"/>
              <a:t>Textebene 1</a:t>
            </a:r>
          </a:p>
          <a:p>
            <a:pPr lvl="1">
              <a:defRPr sz="1800"/>
            </a:pPr>
            <a:r>
              <a:rPr sz="2200"/>
              <a:t>Textebene 2</a:t>
            </a:r>
          </a:p>
          <a:p>
            <a:pPr lvl="2">
              <a:defRPr sz="1800"/>
            </a:pPr>
            <a:r>
              <a:rPr sz="2200"/>
              <a:t>Textebene 3</a:t>
            </a:r>
          </a:p>
          <a:p>
            <a:pPr lvl="3">
              <a:defRPr sz="1800"/>
            </a:pPr>
            <a:r>
              <a:rPr sz="2200"/>
              <a:t>Textebene 4</a:t>
            </a:r>
          </a:p>
          <a:p>
            <a:pPr lvl="4">
              <a:defRPr sz="1800"/>
            </a:pPr>
            <a:r>
              <a:rPr sz="2200"/>
              <a:t>Textebene 5</a:t>
            </a:r>
          </a:p>
        </p:txBody>
      </p:sp>
    </p:spTree>
    <p:extLst>
      <p:ext uri="{BB962C8B-B14F-4D97-AF65-F5344CB8AC3E}">
        <p14:creationId xmlns:p14="http://schemas.microsoft.com/office/powerpoint/2010/main" val="187203885"/>
      </p:ext>
    </p:extLst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481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BBF774-743F-E949-A1D6-554363C48362}" type="datetimeFigureOut">
              <a:rPr lang="fr-FR" smtClean="0"/>
              <a:t>23/08/15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1A61-E38B-A948-9F47-2FE679A682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230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BBF774-743F-E949-A1D6-554363C48362}" type="datetimeFigureOut">
              <a:rPr lang="fr-FR" smtClean="0"/>
              <a:t>23/08/15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1A61-E38B-A948-9F47-2FE679A682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191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240E-DB16-EC48-A3CE-0DC151347EE5}" type="datetimeFigureOut">
              <a:rPr lang="de-DE" smtClean="0"/>
              <a:t>23/08/15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5F8D-2313-0D47-A8AF-52647F39F4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8110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240E-DB16-EC48-A3CE-0DC151347EE5}" type="datetimeFigureOut">
              <a:rPr lang="de-DE" smtClean="0"/>
              <a:t>23/08/15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5F8D-2313-0D47-A8AF-52647F39F4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663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240E-DB16-EC48-A3CE-0DC151347EE5}" type="datetimeFigureOut">
              <a:rPr lang="de-DE" smtClean="0"/>
              <a:t>23/08/15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5F8D-2313-0D47-A8AF-52647F39F4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802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240E-DB16-EC48-A3CE-0DC151347EE5}" type="datetimeFigureOut">
              <a:rPr lang="de-DE" smtClean="0"/>
              <a:t>23/08/15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5F8D-2313-0D47-A8AF-52647F39F4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0172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240E-DB16-EC48-A3CE-0DC151347EE5}" type="datetimeFigureOut">
              <a:rPr lang="de-DE" smtClean="0"/>
              <a:t>23/08/15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5F8D-2313-0D47-A8AF-52647F39F4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427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240E-DB16-EC48-A3CE-0DC151347EE5}" type="datetimeFigureOut">
              <a:rPr lang="de-DE" smtClean="0"/>
              <a:t>23/08/15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5F8D-2313-0D47-A8AF-52647F39F4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5666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240E-DB16-EC48-A3CE-0DC151347EE5}" type="datetimeFigureOut">
              <a:rPr lang="de-DE" smtClean="0"/>
              <a:t>23/08/15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5F8D-2313-0D47-A8AF-52647F39F4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7456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240E-DB16-EC48-A3CE-0DC151347EE5}" type="datetimeFigureOut">
              <a:rPr lang="de-DE" smtClean="0"/>
              <a:t>23/08/15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5F8D-2313-0D47-A8AF-52647F39F4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388287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slideLayouts/slideLayout13.xml" Type="http://schemas.openxmlformats.org/officeDocument/2006/relationships/slideLayout"/><Relationship Id="rId14" Target="../theme/theme1.xml" Type="http://schemas.openxmlformats.org/officeDocument/2006/relationships/theme"/><Relationship Id="rId15" Target="../media/image1.jpeg" Type="http://schemas.openxmlformats.org/officeDocument/2006/relationships/image"/><Relationship Id="rId16" Target="../media/image2.jpeg" Type="http://schemas.openxmlformats.org/officeDocument/2006/relationships/image"/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Relationship Id="rId10" Target="../slideLayouts/slideLayout1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326086"/>
            <a:ext cx="8229600" cy="4800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5240E-DB16-EC48-A3CE-0DC151347EE5}" type="datetimeFigureOut">
              <a:rPr lang="de-DE" smtClean="0"/>
              <a:t>23/08/15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65F8D-2313-0D47-A8AF-52647F39F492}" type="slidenum">
              <a:rPr lang="de-DE" smtClean="0"/>
              <a:t>‹#›</a:t>
            </a:fld>
            <a:endParaRPr lang="de-DE"/>
          </a:p>
        </p:txBody>
      </p:sp>
      <p:pic>
        <p:nvPicPr>
          <p:cNvPr id="9" name="pasted-image.tif"/>
          <p:cNvPicPr/>
          <p:nvPr userDrawn="1"/>
        </p:nvPicPr>
        <p:blipFill>
          <a:blip r:embed="rId15">
            <a:extLst/>
          </a:blip>
          <a:stretch>
            <a:fillRect/>
          </a:stretch>
        </p:blipFill>
        <p:spPr>
          <a:xfrm>
            <a:off x="1132396" y="109946"/>
            <a:ext cx="7358063" cy="677073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hape 30"/>
          <p:cNvSpPr/>
          <p:nvPr userDrawn="1"/>
        </p:nvSpPr>
        <p:spPr>
          <a:xfrm>
            <a:off x="-21662" y="811346"/>
            <a:ext cx="9144001" cy="1"/>
          </a:xfrm>
          <a:prstGeom prst="line">
            <a:avLst/>
          </a:prstGeom>
          <a:ln w="25400">
            <a:solidFill>
              <a:srgbClr val="DCDEE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pic>
        <p:nvPicPr>
          <p:cNvPr id="11" name="maji_01.jpg"/>
          <p:cNvPicPr/>
          <p:nvPr userDrawn="1"/>
        </p:nvPicPr>
        <p:blipFill>
          <a:blip r:embed="rId16">
            <a:extLst/>
          </a:blip>
          <a:srcRect l="8690" r="8690"/>
          <a:stretch>
            <a:fillRect/>
          </a:stretch>
        </p:blipFill>
        <p:spPr>
          <a:xfrm>
            <a:off x="8218499" y="6298588"/>
            <a:ext cx="791556" cy="479045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Textfeld 11"/>
          <p:cNvSpPr txBox="1"/>
          <p:nvPr userDrawn="1"/>
        </p:nvSpPr>
        <p:spPr>
          <a:xfrm>
            <a:off x="2710525" y="6408333"/>
            <a:ext cx="3684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Helvetica Light"/>
                <a:cs typeface="Helvetica Light"/>
              </a:rPr>
              <a:t>Objectives &amp; Agenda</a:t>
            </a:r>
          </a:p>
        </p:txBody>
      </p:sp>
    </p:spTree>
    <p:extLst>
      <p:ext uri="{BB962C8B-B14F-4D97-AF65-F5344CB8AC3E}">
        <p14:creationId xmlns:p14="http://schemas.microsoft.com/office/powerpoint/2010/main" val="4010116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0"/>
        </a:spcBef>
        <a:spcAft>
          <a:spcPts val="0"/>
        </a:spcAft>
        <a:buFont typeface="Arial"/>
        <a:buNone/>
        <a:defRPr sz="2400" b="1" kern="1200">
          <a:solidFill>
            <a:schemeClr val="tx1"/>
          </a:solidFill>
          <a:latin typeface="Helvetica"/>
          <a:ea typeface="+mn-ea"/>
          <a:cs typeface="Helvetica"/>
        </a:defRPr>
      </a:lvl1pPr>
      <a:lvl2pPr marL="439738" indent="-439738" algn="l" defTabSz="457200" rtl="0" eaLnBrk="1" latinLnBrk="0" hangingPunct="1">
        <a:spcBef>
          <a:spcPts val="1200"/>
        </a:spcBef>
        <a:buFont typeface="Arial"/>
        <a:buChar char="–"/>
        <a:defRPr sz="2000" i="0" kern="1200">
          <a:solidFill>
            <a:schemeClr val="tx1"/>
          </a:solidFill>
          <a:latin typeface="Helvetica Light"/>
          <a:ea typeface="+mn-ea"/>
          <a:cs typeface="Helvetica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Helvetica Light"/>
          <a:ea typeface="+mn-ea"/>
          <a:cs typeface="Helvetica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Helvetica Light"/>
          <a:ea typeface="+mn-ea"/>
          <a:cs typeface="Helvetica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3600" kern="1200">
          <a:solidFill>
            <a:schemeClr val="tx1"/>
          </a:solidFill>
          <a:latin typeface="Helvetica Light"/>
          <a:ea typeface="+mn-ea"/>
          <a:cs typeface="Helvetica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jpeg" Type="http://schemas.openxmlformats.org/officeDocument/2006/relationships/image"/><Relationship Id="rId3" Target="../media/image1.jpeg" Type="http://schemas.openxmlformats.org/officeDocument/2006/relationships/image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maji_01.jpg"/>
          <p:cNvPicPr/>
          <p:nvPr/>
        </p:nvPicPr>
        <p:blipFill>
          <a:blip r:embed="rId2">
            <a:extLst/>
          </a:blip>
          <a:srcRect l="8690" r="8690"/>
          <a:stretch>
            <a:fillRect/>
          </a:stretch>
        </p:blipFill>
        <p:spPr>
          <a:xfrm>
            <a:off x="1134072" y="875110"/>
            <a:ext cx="6875859" cy="4161234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Shape 38"/>
          <p:cNvSpPr>
            <a:spLocks noGrp="1"/>
          </p:cNvSpPr>
          <p:nvPr>
            <p:ph type="ctrTitle"/>
          </p:nvPr>
        </p:nvSpPr>
        <p:spPr>
          <a:xfrm>
            <a:off x="506192" y="5036344"/>
            <a:ext cx="7772400" cy="674538"/>
          </a:xfrm>
          <a:prstGeom prst="rect">
            <a:avLst/>
          </a:prstGeom>
        </p:spPr>
        <p:txBody>
          <a:bodyPr/>
          <a:lstStyle>
            <a:lvl1pPr defTabSz="379729">
              <a:defRPr sz="5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700" dirty="0"/>
              <a:t>«Water Sector Reform in Kenya</a:t>
            </a:r>
            <a:r>
              <a:rPr lang="de-DE" sz="3700" dirty="0"/>
              <a:t> </a:t>
            </a:r>
            <a:r>
              <a:rPr sz="3700" dirty="0"/>
              <a:t>»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idx="4294967295"/>
          </p:nvPr>
        </p:nvSpPr>
        <p:spPr>
          <a:xfrm>
            <a:off x="1785938" y="5894388"/>
            <a:ext cx="7358062" cy="7937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dirty="0"/>
              <a:t>Trainings 24.-28.8. and 28.9.-2.10.2015</a:t>
            </a:r>
          </a:p>
        </p:txBody>
      </p:sp>
      <p:pic>
        <p:nvPicPr>
          <p:cNvPr id="40" name="pasted-image.ti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32397" y="109946"/>
            <a:ext cx="7358063" cy="67707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6160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7126" y="2431040"/>
            <a:ext cx="8510864" cy="137665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sz="4000" b="1" i="0" dirty="0" smtClean="0"/>
              <a:t>Basic Training </a:t>
            </a:r>
            <a:r>
              <a:rPr lang="nl-NL" sz="4000" b="1" dirty="0">
                <a:solidFill>
                  <a:schemeClr val="lt1"/>
                </a:solidFill>
              </a:rPr>
              <a:t>on</a:t>
            </a:r>
            <a:r>
              <a:rPr lang="nl-NL" sz="4000" b="1" i="0" dirty="0" smtClean="0"/>
              <a:t> </a:t>
            </a:r>
            <a:br>
              <a:rPr lang="nl-NL" sz="4000" b="1" i="0" dirty="0" smtClean="0"/>
            </a:br>
            <a:r>
              <a:rPr lang="nl-NL" sz="4000" b="1" i="0" dirty="0" err="1" smtClean="0"/>
              <a:t>Wastewater</a:t>
            </a:r>
            <a:r>
              <a:rPr lang="nl-NL" sz="4000" b="1" i="0" dirty="0" smtClean="0"/>
              <a:t> Treatment &amp; </a:t>
            </a:r>
            <a:r>
              <a:rPr lang="nl-NL" sz="4000" b="1" dirty="0" smtClean="0">
                <a:solidFill>
                  <a:schemeClr val="lt1"/>
                </a:solidFill>
              </a:rPr>
              <a:t>Management</a:t>
            </a:r>
            <a:endParaRPr lang="fr-FR" sz="4000" b="1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31555" y="1307782"/>
            <a:ext cx="8386464" cy="86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ts val="0"/>
              </a:spcBef>
              <a:defRPr/>
            </a:pPr>
            <a:endParaRPr lang="en-US" sz="2200" b="1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0"/>
              </a:spcBef>
              <a:defRPr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Up-Scaling Basic Sanitation for the Urban Poor (UBSUP)</a:t>
            </a:r>
          </a:p>
          <a:p>
            <a:pPr>
              <a:spcBef>
                <a:spcPts val="0"/>
              </a:spcBef>
              <a:defRPr/>
            </a:pPr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33026" y="4411028"/>
            <a:ext cx="30243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/>
            <a:r>
              <a:rPr lang="fr-FR" dirty="0" err="1"/>
              <a:t>Naivasha</a:t>
            </a:r>
            <a:r>
              <a:rPr lang="en-GB" i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, </a:t>
            </a:r>
            <a:r>
              <a:rPr lang="en-GB" i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Kenya</a:t>
            </a:r>
          </a:p>
          <a:p>
            <a:pPr marL="457200" indent="-457200" algn="ctr"/>
            <a:r>
              <a:rPr lang="en-GB" i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24.08. </a:t>
            </a:r>
            <a:r>
              <a:rPr lang="en-GB" i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– </a:t>
            </a:r>
            <a:r>
              <a:rPr lang="en-GB" i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28.08.2015</a:t>
            </a:r>
            <a:endParaRPr lang="en-GB" i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 marL="457200" indent="-457200" algn="ctr"/>
            <a:endParaRPr lang="en-GB" i="1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 marL="457200" indent="-457200" algn="ctr"/>
            <a:endParaRPr lang="en-GB" i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 marL="457200" indent="-457200" algn="ctr"/>
            <a:r>
              <a:rPr lang="en-GB" i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Mostafa </a:t>
            </a:r>
            <a:r>
              <a:rPr lang="en-GB" i="1" dirty="0" err="1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Biad</a:t>
            </a:r>
            <a:endParaRPr lang="en-GB" i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6836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/>
          </p:nvPr>
        </p:nvSpPr>
        <p:spPr>
          <a:xfrm>
            <a:off x="116963" y="2865438"/>
            <a:ext cx="9027037" cy="674538"/>
          </a:xfrm>
        </p:spPr>
        <p:txBody>
          <a:bodyPr/>
          <a:lstStyle/>
          <a:p>
            <a:r>
              <a:rPr lang="en-US" dirty="0" smtClean="0"/>
              <a:t>Objectives, Agenda &amp; Rules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4694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063322"/>
            <a:ext cx="8229600" cy="724813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rgbClr val="000000"/>
                </a:solidFill>
                <a:latin typeface="Helvetica"/>
                <a:cs typeface="Helvetica"/>
              </a:rPr>
              <a:t>Outputs of the Training workshop</a:t>
            </a:r>
            <a:endParaRPr lang="fr-FR" sz="2400" b="1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88135"/>
            <a:ext cx="8229600" cy="4338028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sz="2000" b="0" dirty="0" smtClean="0">
                <a:solidFill>
                  <a:srgbClr val="000000"/>
                </a:solidFill>
              </a:rPr>
              <a:t>Create a general understanding on “wastewater” in general, its implications on health, poverty, the environment and living conditions.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sz="2000" b="0" dirty="0" smtClean="0">
                <a:solidFill>
                  <a:srgbClr val="000000"/>
                </a:solidFill>
              </a:rPr>
              <a:t>High-lighting the basic concepts and options of wastewater management,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sz="2000" b="0" dirty="0" smtClean="0">
                <a:solidFill>
                  <a:srgbClr val="000000"/>
                </a:solidFill>
              </a:rPr>
              <a:t>Look into the basic principles and technologies available for treatment.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sz="2000" b="0" dirty="0" smtClean="0">
                <a:solidFill>
                  <a:srgbClr val="000000"/>
                </a:solidFill>
              </a:rPr>
              <a:t>Cover </a:t>
            </a:r>
            <a:r>
              <a:rPr lang="en-US" sz="2000" b="0" dirty="0" smtClean="0">
                <a:solidFill>
                  <a:srgbClr val="000000"/>
                </a:solidFill>
              </a:rPr>
              <a:t>Institutional, organizational </a:t>
            </a:r>
            <a:r>
              <a:rPr lang="en-US" sz="2000" b="0" dirty="0" smtClean="0">
                <a:solidFill>
                  <a:srgbClr val="000000"/>
                </a:solidFill>
              </a:rPr>
              <a:t>and financial issues</a:t>
            </a:r>
            <a:r>
              <a:rPr lang="en-US" sz="2000" b="0" dirty="0" smtClean="0">
                <a:solidFill>
                  <a:srgbClr val="000000"/>
                </a:solidFill>
              </a:rPr>
              <a:t>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endParaRPr lang="en-US" sz="2000" b="0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endParaRPr lang="en-US" sz="2000" b="0" dirty="0">
              <a:solidFill>
                <a:srgbClr val="00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endParaRPr lang="en-US" sz="2000" b="0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endParaRPr lang="fr-FR" sz="20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431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835235"/>
            <a:ext cx="8229600" cy="724813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rgbClr val="000000"/>
                </a:solidFill>
                <a:latin typeface="Helvetica"/>
                <a:cs typeface="Helvetica"/>
              </a:rPr>
              <a:t>Main objectives of the Training workshop</a:t>
            </a:r>
            <a:endParaRPr lang="fr-FR" sz="2400" b="1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60048"/>
            <a:ext cx="8229600" cy="4800077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000" b="0" dirty="0" smtClean="0"/>
              <a:t>Understand the basic principles of wastewater treatment and management,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000" b="0" dirty="0" smtClean="0"/>
              <a:t>Understand why wastewater and </a:t>
            </a:r>
            <a:r>
              <a:rPr lang="en-US" sz="2000" b="0" dirty="0" err="1" smtClean="0"/>
              <a:t>faecal</a:t>
            </a:r>
            <a:r>
              <a:rPr lang="en-US" sz="2000" b="0" dirty="0" smtClean="0"/>
              <a:t> sludge treatment needs more knowledge, resources and money than water supply,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000" b="0" dirty="0" smtClean="0"/>
              <a:t>Have a basic understanding of technology issues related to wastewater and </a:t>
            </a:r>
            <a:r>
              <a:rPr lang="en-US" sz="2000" b="0" dirty="0" err="1" smtClean="0"/>
              <a:t>faecal</a:t>
            </a:r>
            <a:r>
              <a:rPr lang="en-US" sz="2000" b="0" dirty="0" smtClean="0"/>
              <a:t> sludge treatment,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000" b="0" dirty="0" smtClean="0"/>
              <a:t>Understand the many implications and interactions between policy making, standards and norms, institutional and </a:t>
            </a:r>
            <a:r>
              <a:rPr lang="en-US" sz="2000" b="0" dirty="0" err="1" smtClean="0"/>
              <a:t>organisational</a:t>
            </a:r>
            <a:r>
              <a:rPr lang="en-US" sz="2000" b="0" dirty="0" smtClean="0"/>
              <a:t> issues, technical considerations,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000" b="0" dirty="0" smtClean="0"/>
              <a:t>Know how to ensure the financial and operational sustainability of a wastewater project.</a:t>
            </a:r>
            <a:endParaRPr lang="en-US" sz="2000" b="0"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000" b="0" i="1" u="sng" dirty="0" smtClean="0">
                <a:solidFill>
                  <a:srgbClr val="3366FF"/>
                </a:solidFill>
              </a:rPr>
              <a:t>We are looking forward to your active participation!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3556208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content of the first workshop </a:t>
            </a:r>
          </a:p>
          <a:p>
            <a:endParaRPr lang="en-GB" dirty="0" smtClean="0"/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en-GB" sz="2000" b="0" dirty="0" smtClean="0"/>
              <a:t>Based on </a:t>
            </a:r>
            <a:r>
              <a:rPr lang="en-GB" sz="2000" b="0" dirty="0" smtClean="0"/>
              <a:t>ToR, discussion with GIZ and TNA </a:t>
            </a:r>
            <a:endParaRPr lang="en-GB" sz="2000" b="0" dirty="0" smtClean="0"/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en-GB" sz="2000" b="0" dirty="0" smtClean="0"/>
              <a:t>The result of the TNA is being published at an interactive platform (</a:t>
            </a:r>
            <a:r>
              <a:rPr lang="en-GB" sz="2000" b="0" u="sng" dirty="0" err="1" smtClean="0">
                <a:solidFill>
                  <a:srgbClr val="3366FF"/>
                </a:solidFill>
              </a:rPr>
              <a:t>kenya-sanitation.eu</a:t>
            </a:r>
            <a:r>
              <a:rPr lang="en-GB" sz="2000" b="0" dirty="0" smtClean="0"/>
              <a:t>)</a:t>
            </a: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en-GB" sz="2000" b="0" dirty="0" smtClean="0"/>
              <a:t>The first training is gathering the main elements/materiel for basic knowledge of wastewater </a:t>
            </a:r>
            <a:r>
              <a:rPr lang="en-GB" sz="2000" b="0" dirty="0" smtClean="0"/>
              <a:t>value chain, WW </a:t>
            </a:r>
            <a:r>
              <a:rPr lang="en-GB" sz="2000" b="0" dirty="0" smtClean="0"/>
              <a:t>treatment, management : O&amp;M, H&amp;S, Institutional/organisational/financial aspects</a:t>
            </a:r>
            <a:endParaRPr lang="en-GB" sz="2000" b="0" dirty="0" smtClean="0"/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en-GB" sz="2000" b="0" dirty="0" smtClean="0"/>
              <a:t>The final Training Manual will be compiled after the 1</a:t>
            </a:r>
            <a:r>
              <a:rPr lang="en-GB" sz="2000" b="0" baseline="30000" dirty="0" smtClean="0"/>
              <a:t>st</a:t>
            </a:r>
            <a:r>
              <a:rPr lang="en-GB" sz="2000" b="0" dirty="0" smtClean="0"/>
              <a:t> workshop.</a:t>
            </a: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en-GB" sz="2000" b="0" dirty="0" smtClean="0"/>
              <a:t>Will </a:t>
            </a:r>
            <a:r>
              <a:rPr lang="en-GB" sz="2000" b="0" dirty="0" smtClean="0"/>
              <a:t>provide a </a:t>
            </a:r>
            <a:r>
              <a:rPr lang="en-GB" sz="2000" b="0" dirty="0" smtClean="0"/>
              <a:t>a base of knowledge on the interactive platform and also as a public version on the </a:t>
            </a:r>
            <a:r>
              <a:rPr lang="en-GB" sz="2000" b="0" dirty="0" err="1" smtClean="0"/>
              <a:t>Safisan</a:t>
            </a:r>
            <a:r>
              <a:rPr lang="en-GB" sz="2000" b="0" dirty="0" smtClean="0"/>
              <a:t>-Platform </a:t>
            </a:r>
          </a:p>
          <a:p>
            <a:pPr marL="342900" indent="-342900">
              <a:buFont typeface="Arial"/>
              <a:buChar char="•"/>
            </a:pPr>
            <a:endParaRPr lang="en-GB" sz="2000" dirty="0" smtClean="0"/>
          </a:p>
          <a:p>
            <a:pPr marL="342900" indent="-342900">
              <a:buFont typeface="Arial"/>
              <a:buChar char="•"/>
            </a:pPr>
            <a:endParaRPr lang="en-GB" sz="2000" dirty="0" smtClean="0"/>
          </a:p>
          <a:p>
            <a:pPr marL="342900" indent="-342900">
              <a:buFont typeface="Arial"/>
              <a:buChar char="•"/>
            </a:pPr>
            <a:endParaRPr lang="en-GB" sz="2000" dirty="0" smtClean="0"/>
          </a:p>
          <a:p>
            <a:pPr marL="342900" indent="-342900">
              <a:buFont typeface="Arial"/>
              <a:buChar char="•"/>
            </a:pPr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67887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AGENDA</a:t>
            </a:r>
          </a:p>
          <a:p>
            <a:pPr marL="342900" indent="-342900">
              <a:buFont typeface="Arial"/>
              <a:buChar char="•"/>
            </a:pPr>
            <a:endParaRPr lang="en-GB" sz="2000" dirty="0" smtClean="0"/>
          </a:p>
          <a:p>
            <a:pPr marL="342900" indent="-342900">
              <a:lnSpc>
                <a:spcPct val="130000"/>
              </a:lnSpc>
              <a:spcAft>
                <a:spcPts val="600"/>
              </a:spcAft>
              <a:buFont typeface="Arial"/>
              <a:buChar char="•"/>
            </a:pPr>
            <a:r>
              <a:rPr lang="en-GB" sz="2000" dirty="0" smtClean="0"/>
              <a:t>Day 01: </a:t>
            </a:r>
            <a:r>
              <a:rPr lang="en-GB" sz="2000" b="0" dirty="0" smtClean="0"/>
              <a:t>Introduction and General considerations on wastewater treatment (WW constitution and characteristics, effluent standards)</a:t>
            </a:r>
            <a:endParaRPr lang="en-GB" sz="2000" dirty="0" smtClean="0"/>
          </a:p>
          <a:p>
            <a:pPr marL="342900" indent="-342900">
              <a:lnSpc>
                <a:spcPct val="130000"/>
              </a:lnSpc>
              <a:spcAft>
                <a:spcPts val="600"/>
              </a:spcAft>
              <a:buFont typeface="Arial"/>
              <a:buChar char="•"/>
            </a:pPr>
            <a:r>
              <a:rPr lang="en-GB" sz="2000" dirty="0" smtClean="0"/>
              <a:t>Day 02: </a:t>
            </a:r>
            <a:r>
              <a:rPr lang="en-GB" sz="2000" b="0" dirty="0" smtClean="0"/>
              <a:t>Basic treatment processes, Systematic view on sanitation</a:t>
            </a:r>
          </a:p>
          <a:p>
            <a:pPr marL="342900" indent="-342900">
              <a:lnSpc>
                <a:spcPct val="130000"/>
              </a:lnSpc>
              <a:spcAft>
                <a:spcPts val="600"/>
              </a:spcAft>
              <a:buFont typeface="Arial"/>
              <a:buChar char="•"/>
            </a:pPr>
            <a:r>
              <a:rPr lang="en-GB" sz="2000" dirty="0" smtClean="0"/>
              <a:t>Day 03: </a:t>
            </a:r>
            <a:r>
              <a:rPr lang="en-GB" sz="2000" b="0" dirty="0" smtClean="0"/>
              <a:t>Operation &amp; Maintenance issues, Public Health &amp; Occupational Safety</a:t>
            </a:r>
            <a:endParaRPr lang="en-GB" sz="2000" dirty="0" smtClean="0"/>
          </a:p>
          <a:p>
            <a:pPr marL="342900" indent="-342900">
              <a:lnSpc>
                <a:spcPct val="130000"/>
              </a:lnSpc>
              <a:spcAft>
                <a:spcPts val="600"/>
              </a:spcAft>
              <a:buFont typeface="Arial"/>
              <a:buChar char="•"/>
            </a:pPr>
            <a:r>
              <a:rPr lang="en-GB" sz="2000" dirty="0" smtClean="0"/>
              <a:t>Day 04: </a:t>
            </a:r>
            <a:r>
              <a:rPr lang="en-GB" sz="2000" b="0" dirty="0" err="1" smtClean="0"/>
              <a:t>Awarness</a:t>
            </a:r>
            <a:r>
              <a:rPr lang="en-GB" sz="2000" b="0" dirty="0" smtClean="0"/>
              <a:t> for H&amp;S, </a:t>
            </a:r>
            <a:r>
              <a:rPr lang="en-GB" sz="2000" b="0" dirty="0" smtClean="0"/>
              <a:t>Institutional &amp; Organizational aspects, PPP (PSP)</a:t>
            </a:r>
            <a:endParaRPr lang="en-GB" sz="2000" dirty="0" smtClean="0"/>
          </a:p>
          <a:p>
            <a:pPr marL="342900" indent="-342900">
              <a:lnSpc>
                <a:spcPct val="130000"/>
              </a:lnSpc>
              <a:spcAft>
                <a:spcPts val="600"/>
              </a:spcAft>
              <a:buFont typeface="Arial"/>
              <a:buChar char="•"/>
            </a:pPr>
            <a:r>
              <a:rPr lang="en-GB" sz="2000" dirty="0" smtClean="0"/>
              <a:t>Day 05: </a:t>
            </a:r>
            <a:r>
              <a:rPr lang="en-GB" sz="2000" b="0" dirty="0" smtClean="0"/>
              <a:t>Financial aspects of sanitation, DTF in Kenya (and in a international context) </a:t>
            </a:r>
            <a:r>
              <a:rPr lang="en-GB" sz="2000" dirty="0" smtClean="0"/>
              <a:t>  </a:t>
            </a:r>
          </a:p>
          <a:p>
            <a:pPr marL="342900" indent="-342900">
              <a:buFont typeface="Arial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76707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5547"/>
            <a:ext cx="8229600" cy="494074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SOME RULES FOR THE WORKSHOP</a:t>
            </a:r>
          </a:p>
          <a:p>
            <a:pPr marL="342900" indent="-342900">
              <a:buFont typeface="Arial"/>
              <a:buChar char="•"/>
            </a:pPr>
            <a:endParaRPr lang="en-GB" sz="2000" dirty="0" smtClean="0"/>
          </a:p>
          <a:p>
            <a:pPr marL="342900" indent="-342900">
              <a:lnSpc>
                <a:spcPct val="140000"/>
              </a:lnSpc>
              <a:spcAft>
                <a:spcPts val="600"/>
              </a:spcAft>
              <a:buFont typeface="Arial"/>
              <a:buChar char="•"/>
            </a:pPr>
            <a:r>
              <a:rPr lang="en-GB" sz="2200" dirty="0" smtClean="0"/>
              <a:t>PALA: </a:t>
            </a:r>
            <a:r>
              <a:rPr lang="en-GB" sz="2200" b="0" dirty="0" smtClean="0"/>
              <a:t>participative approach for learning</a:t>
            </a:r>
          </a:p>
          <a:p>
            <a:pPr marL="342900" indent="-342900">
              <a:lnSpc>
                <a:spcPct val="140000"/>
              </a:lnSpc>
              <a:spcAft>
                <a:spcPts val="600"/>
              </a:spcAft>
              <a:buFont typeface="Arial"/>
              <a:buChar char="•"/>
            </a:pPr>
            <a:r>
              <a:rPr lang="en-GB" sz="2200" dirty="0" smtClean="0"/>
              <a:t>Source of learning : </a:t>
            </a:r>
            <a:r>
              <a:rPr lang="en-GB" sz="2200" b="0" dirty="0" smtClean="0"/>
              <a:t>Mix of inputs (PPTs, Videos, Web exposure and case studies) </a:t>
            </a:r>
            <a:r>
              <a:rPr lang="en-GB" sz="2200" dirty="0" smtClean="0"/>
              <a:t>and</a:t>
            </a:r>
            <a:r>
              <a:rPr lang="en-GB" sz="2200" b="0" dirty="0" smtClean="0"/>
              <a:t> Working groups, plenary discussions, exercises</a:t>
            </a:r>
          </a:p>
          <a:p>
            <a:pPr marL="342900" indent="-342900">
              <a:lnSpc>
                <a:spcPct val="140000"/>
              </a:lnSpc>
              <a:spcAft>
                <a:spcPts val="600"/>
              </a:spcAft>
              <a:buFont typeface="Arial"/>
              <a:buChar char="•"/>
            </a:pPr>
            <a:r>
              <a:rPr lang="en-GB" sz="2200" dirty="0" smtClean="0"/>
              <a:t>Some principals : </a:t>
            </a:r>
            <a:r>
              <a:rPr lang="en-GB" sz="2200" b="0" dirty="0" smtClean="0"/>
              <a:t>interaction, mutual respect, (no one knows everything, each one knows something)</a:t>
            </a:r>
          </a:p>
          <a:p>
            <a:pPr marL="342900" indent="-342900">
              <a:lnSpc>
                <a:spcPct val="140000"/>
              </a:lnSpc>
              <a:spcAft>
                <a:spcPts val="600"/>
              </a:spcAft>
              <a:buFont typeface="Arial"/>
              <a:buChar char="•"/>
            </a:pPr>
            <a:r>
              <a:rPr lang="en-GB" sz="2200" dirty="0"/>
              <a:t>Days news : </a:t>
            </a:r>
            <a:r>
              <a:rPr lang="en-GB" sz="2200" b="0" dirty="0"/>
              <a:t>Reporters of the day </a:t>
            </a:r>
          </a:p>
          <a:p>
            <a:pPr marL="342900" indent="-342900">
              <a:lnSpc>
                <a:spcPct val="140000"/>
              </a:lnSpc>
              <a:spcAft>
                <a:spcPts val="600"/>
              </a:spcAft>
              <a:buFont typeface="Arial"/>
              <a:buChar char="•"/>
            </a:pPr>
            <a:r>
              <a:rPr lang="en-GB" sz="2200" dirty="0" smtClean="0"/>
              <a:t>Time </a:t>
            </a:r>
            <a:r>
              <a:rPr lang="en-GB" sz="2200" dirty="0" smtClean="0"/>
              <a:t>management</a:t>
            </a:r>
            <a:endParaRPr lang="en-GB" sz="2200" dirty="0" smtClean="0"/>
          </a:p>
          <a:p>
            <a:pPr marL="342900" indent="-342900">
              <a:lnSpc>
                <a:spcPct val="140000"/>
              </a:lnSpc>
              <a:spcAft>
                <a:spcPts val="600"/>
              </a:spcAft>
              <a:buFont typeface="Arial"/>
              <a:buChar char="•"/>
            </a:pPr>
            <a:r>
              <a:rPr lang="en-GB" sz="2200" dirty="0" smtClean="0"/>
              <a:t>Material : </a:t>
            </a:r>
            <a:r>
              <a:rPr lang="en-GB" sz="2200" b="0" dirty="0"/>
              <a:t>All presentations and Videos are available </a:t>
            </a:r>
            <a:r>
              <a:rPr lang="en-GB" sz="2200" b="0" dirty="0" smtClean="0"/>
              <a:t>online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566239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459</Words>
  <Application>Microsoft Macintosh PowerPoint</Application>
  <PresentationFormat>Présentation à l'écran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Office-Design</vt:lpstr>
      <vt:lpstr>«Water Sector Reform in Kenya »</vt:lpstr>
      <vt:lpstr>Basic Training on  Wastewater Treatment &amp; Management</vt:lpstr>
      <vt:lpstr>Objectives, Agenda &amp; Rules</vt:lpstr>
      <vt:lpstr>Outputs of the Training workshop</vt:lpstr>
      <vt:lpstr>Main objectives of the Training workshop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Hans Hartung</dc:creator>
  <cp:lastModifiedBy>Mostafa</cp:lastModifiedBy>
  <cp:revision>18</cp:revision>
  <dcterms:created xsi:type="dcterms:W3CDTF">2015-08-01T14:04:52Z</dcterms:created>
  <dcterms:modified xsi:type="dcterms:W3CDTF">2015-08-23T17:58:36Z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135519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</Properties>
</file>